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</p:sldIdLst>
  <p:sldSz cy="5143500" cx="9144000"/>
  <p:notesSz cx="6858000" cy="9144000"/>
  <p:embeddedFontLst>
    <p:embeddedFont>
      <p:font typeface="Nunito"/>
      <p:regular r:id="rId35"/>
      <p:bold r:id="rId36"/>
      <p:italic r:id="rId37"/>
      <p:boldItalic r:id="rId38"/>
    </p:embeddedFont>
    <p:embeddedFont>
      <p:font typeface="Maven Pro"/>
      <p:regular r:id="rId39"/>
      <p:bold r:id="rId40"/>
    </p:embeddedFont>
    <p:embeddedFont>
      <p:font typeface="Nunito ExtraBold"/>
      <p:bold r:id="rId41"/>
      <p:boldItalic r:id="rId42"/>
    </p:embeddedFont>
    <p:embeddedFont>
      <p:font typeface="Nunito Black"/>
      <p:bold r:id="rId43"/>
      <p:boldItalic r:id="rId4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avenPro-bold.fntdata"/><Relationship Id="rId20" Type="http://schemas.openxmlformats.org/officeDocument/2006/relationships/slide" Target="slides/slide15.xml"/><Relationship Id="rId42" Type="http://schemas.openxmlformats.org/officeDocument/2006/relationships/font" Target="fonts/NunitoExtraBold-boldItalic.fntdata"/><Relationship Id="rId41" Type="http://schemas.openxmlformats.org/officeDocument/2006/relationships/font" Target="fonts/NunitoExtraBold-bold.fntdata"/><Relationship Id="rId22" Type="http://schemas.openxmlformats.org/officeDocument/2006/relationships/slide" Target="slides/slide17.xml"/><Relationship Id="rId44" Type="http://schemas.openxmlformats.org/officeDocument/2006/relationships/font" Target="fonts/NunitoBlack-boldItalic.fntdata"/><Relationship Id="rId21" Type="http://schemas.openxmlformats.org/officeDocument/2006/relationships/slide" Target="slides/slide16.xml"/><Relationship Id="rId43" Type="http://schemas.openxmlformats.org/officeDocument/2006/relationships/font" Target="fonts/NunitoBlack-bold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Nunito-regular.fntdata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font" Target="fonts/Nunito-italic.fntdata"/><Relationship Id="rId14" Type="http://schemas.openxmlformats.org/officeDocument/2006/relationships/slide" Target="slides/slide9.xml"/><Relationship Id="rId36" Type="http://schemas.openxmlformats.org/officeDocument/2006/relationships/font" Target="fonts/Nunito-bold.fntdata"/><Relationship Id="rId17" Type="http://schemas.openxmlformats.org/officeDocument/2006/relationships/slide" Target="slides/slide12.xml"/><Relationship Id="rId39" Type="http://schemas.openxmlformats.org/officeDocument/2006/relationships/font" Target="fonts/MavenPro-regular.fntdata"/><Relationship Id="rId16" Type="http://schemas.openxmlformats.org/officeDocument/2006/relationships/slide" Target="slides/slide11.xml"/><Relationship Id="rId38" Type="http://schemas.openxmlformats.org/officeDocument/2006/relationships/font" Target="fonts/Nunito-bold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29d89bfee50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29d89bfee50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9d89bfee50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29d89bfee50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9d89bfee50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29d89bfee50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9d89bfee50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29d89bfee50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9d89bfee50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29d89bfee50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9d89bfee50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29d89bfee50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9d89bfee50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29d89bfee50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9d89bfee50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29d89bfee50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9d89bfee50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29d89bfee50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9d89f59477_0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29d89f59477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9d89bfee50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29d89bfee50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29d89bfee50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29d89bfee50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9d89bfee50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29d89bfee50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9d89bfee50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29d89bfee50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29d89f59477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29d89f59477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29d89f59477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29d89f59477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9d89f59477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29d89f59477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29d89f59477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29d89f59477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29d89f59477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29d89f59477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29d89f59477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29d89f59477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29d89f59477_0_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29d89f59477_0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9d83b9e60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9d83b9e60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29d89bfee50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29d89bfee50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9d89bfee50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29d89bfee50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9d89bfee50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9d89bfee50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9d89bfee50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29d89bfee50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9d89bfee50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29d89bfee50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9d89bfee50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29d89bfee50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9.png"/><Relationship Id="rId4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Relationship Id="rId4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Relationship Id="rId4" Type="http://schemas.openxmlformats.org/officeDocument/2006/relationships/image" Target="../media/image17.png"/><Relationship Id="rId5" Type="http://schemas.openxmlformats.org/officeDocument/2006/relationships/image" Target="../media/image20.png"/><Relationship Id="rId6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2.png"/><Relationship Id="rId4" Type="http://schemas.openxmlformats.org/officeDocument/2006/relationships/image" Target="../media/image2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7.png"/><Relationship Id="rId4" Type="http://schemas.openxmlformats.org/officeDocument/2006/relationships/image" Target="../media/image2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6.png"/><Relationship Id="rId4" Type="http://schemas.openxmlformats.org/officeDocument/2006/relationships/image" Target="../media/image34.png"/><Relationship Id="rId5" Type="http://schemas.openxmlformats.org/officeDocument/2006/relationships/image" Target="../media/image3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6.png"/><Relationship Id="rId4" Type="http://schemas.openxmlformats.org/officeDocument/2006/relationships/image" Target="../media/image2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8.png"/><Relationship Id="rId4" Type="http://schemas.openxmlformats.org/officeDocument/2006/relationships/image" Target="../media/image3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2.png"/><Relationship Id="rId4" Type="http://schemas.openxmlformats.org/officeDocument/2006/relationships/image" Target="../media/image40.png"/><Relationship Id="rId5" Type="http://schemas.openxmlformats.org/officeDocument/2006/relationships/image" Target="../media/image3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3.png"/><Relationship Id="rId4" Type="http://schemas.openxmlformats.org/officeDocument/2006/relationships/image" Target="../media/image47.png"/><Relationship Id="rId5" Type="http://schemas.openxmlformats.org/officeDocument/2006/relationships/image" Target="../media/image3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6.png"/><Relationship Id="rId4" Type="http://schemas.openxmlformats.org/officeDocument/2006/relationships/image" Target="../media/image43.png"/><Relationship Id="rId5" Type="http://schemas.openxmlformats.org/officeDocument/2006/relationships/image" Target="../media/image3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9.png"/><Relationship Id="rId4" Type="http://schemas.openxmlformats.org/officeDocument/2006/relationships/image" Target="../media/image38.png"/><Relationship Id="rId5" Type="http://schemas.openxmlformats.org/officeDocument/2006/relationships/image" Target="../media/image4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61.png"/><Relationship Id="rId4" Type="http://schemas.openxmlformats.org/officeDocument/2006/relationships/image" Target="../media/image62.png"/><Relationship Id="rId5" Type="http://schemas.openxmlformats.org/officeDocument/2006/relationships/image" Target="../media/image4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2.png"/><Relationship Id="rId4" Type="http://schemas.openxmlformats.org/officeDocument/2006/relationships/image" Target="../media/image49.png"/><Relationship Id="rId5" Type="http://schemas.openxmlformats.org/officeDocument/2006/relationships/image" Target="../media/image5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60.png"/><Relationship Id="rId4" Type="http://schemas.openxmlformats.org/officeDocument/2006/relationships/image" Target="../media/image59.png"/><Relationship Id="rId5" Type="http://schemas.openxmlformats.org/officeDocument/2006/relationships/image" Target="../media/image5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8.png"/><Relationship Id="rId4" Type="http://schemas.openxmlformats.org/officeDocument/2006/relationships/image" Target="../media/image51.png"/><Relationship Id="rId5" Type="http://schemas.openxmlformats.org/officeDocument/2006/relationships/image" Target="../media/image5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s://www.kaggle.com/datasets/thedevastator/jobs-dataset-from-glassdoor" TargetMode="External"/><Relationship Id="rId4" Type="http://schemas.openxmlformats.org/officeDocument/2006/relationships/image" Target="../media/image5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Relationship Id="rId4" Type="http://schemas.openxmlformats.org/officeDocument/2006/relationships/image" Target="../media/image5.png"/><Relationship Id="rId5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3.png"/><Relationship Id="rId4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1.png"/><Relationship Id="rId4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Relationship Id="rId4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63475" y="44225"/>
            <a:ext cx="7595100" cy="13881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200">
                <a:solidFill>
                  <a:srgbClr val="27278B"/>
                </a:solidFill>
                <a:latin typeface="Maven Pro"/>
                <a:ea typeface="Maven Pro"/>
                <a:cs typeface="Maven Pro"/>
                <a:sym typeface="Maven Pro"/>
              </a:rPr>
              <a:t>SALARY PREDICTION</a:t>
            </a:r>
            <a:endParaRPr b="1" sz="4200">
              <a:solidFill>
                <a:srgbClr val="27278B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88">
                <a:solidFill>
                  <a:srgbClr val="27278B"/>
                </a:solidFill>
                <a:latin typeface="Maven Pro"/>
                <a:ea typeface="Maven Pro"/>
                <a:cs typeface="Maven Pro"/>
                <a:sym typeface="Maven Pro"/>
              </a:rPr>
              <a:t>GLASSDOOR JOBS</a:t>
            </a:r>
            <a:r>
              <a:rPr b="1" lang="en" sz="3488">
                <a:solidFill>
                  <a:srgbClr val="27278B"/>
                </a:solidFill>
                <a:latin typeface="Maven Pro"/>
                <a:ea typeface="Maven Pro"/>
                <a:cs typeface="Maven Pro"/>
                <a:sym typeface="Maven Pro"/>
              </a:rPr>
              <a:t> </a:t>
            </a:r>
            <a:r>
              <a:rPr b="1" lang="en" sz="2844">
                <a:solidFill>
                  <a:srgbClr val="27278B"/>
                </a:solidFill>
                <a:latin typeface="Maven Pro"/>
                <a:ea typeface="Maven Pro"/>
                <a:cs typeface="Maven Pro"/>
                <a:sym typeface="Maven Pro"/>
              </a:rPr>
              <a:t>2017-2018</a:t>
            </a:r>
            <a:endParaRPr b="1" sz="2600">
              <a:solidFill>
                <a:srgbClr val="424242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55" name="Google Shape;55;p13"/>
          <p:cNvSpPr txBox="1"/>
          <p:nvPr/>
        </p:nvSpPr>
        <p:spPr>
          <a:xfrm>
            <a:off x="6460000" y="2780250"/>
            <a:ext cx="2523000" cy="4674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rgbClr val="4A86E8"/>
                </a:solidFill>
                <a:latin typeface="Nunito"/>
                <a:ea typeface="Nunito"/>
                <a:cs typeface="Nunito"/>
                <a:sym typeface="Nunito"/>
              </a:rPr>
              <a:t>Sheena Knott</a:t>
            </a:r>
            <a:endParaRPr b="1" sz="2600">
              <a:solidFill>
                <a:srgbClr val="4A86E8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884275" y="1861200"/>
            <a:ext cx="5223000" cy="23055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900"/>
              <a:buFont typeface="Nunito Black"/>
              <a:buChar char="●"/>
            </a:pPr>
            <a:r>
              <a:rPr lang="en" sz="1900">
                <a:solidFill>
                  <a:srgbClr val="0000FF"/>
                </a:solidFill>
                <a:latin typeface="Nunito Black"/>
                <a:ea typeface="Nunito Black"/>
                <a:cs typeface="Nunito Black"/>
                <a:sym typeface="Nunito Black"/>
              </a:rPr>
              <a:t>PART I:    Visual </a:t>
            </a:r>
            <a:r>
              <a:rPr lang="en" sz="1900">
                <a:solidFill>
                  <a:srgbClr val="0000FF"/>
                </a:solidFill>
                <a:latin typeface="Nunito Black"/>
                <a:ea typeface="Nunito Black"/>
                <a:cs typeface="Nunito Black"/>
                <a:sym typeface="Nunito Black"/>
              </a:rPr>
              <a:t>Data </a:t>
            </a:r>
            <a:r>
              <a:rPr lang="en" sz="1900">
                <a:solidFill>
                  <a:srgbClr val="0000FF"/>
                </a:solidFill>
                <a:latin typeface="Nunito Black"/>
                <a:ea typeface="Nunito Black"/>
                <a:cs typeface="Nunito Black"/>
                <a:sym typeface="Nunito Black"/>
              </a:rPr>
              <a:t>Exploration </a:t>
            </a:r>
            <a:endParaRPr sz="1900">
              <a:solidFill>
                <a:srgbClr val="0000FF"/>
              </a:solidFill>
              <a:latin typeface="Nunito Black"/>
              <a:ea typeface="Nunito Black"/>
              <a:cs typeface="Nunito Black"/>
              <a:sym typeface="Nunito Black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0000FF"/>
              </a:solidFill>
              <a:latin typeface="Nunito Black"/>
              <a:ea typeface="Nunito Black"/>
              <a:cs typeface="Nunito Black"/>
              <a:sym typeface="Nunito Black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FF"/>
              </a:buClr>
              <a:buSzPts val="1900"/>
              <a:buFont typeface="Nunito Black"/>
              <a:buChar char="●"/>
            </a:pPr>
            <a:r>
              <a:rPr lang="en" sz="1900">
                <a:solidFill>
                  <a:srgbClr val="0000FF"/>
                </a:solidFill>
                <a:latin typeface="Nunito Black"/>
                <a:ea typeface="Nunito Black"/>
                <a:cs typeface="Nunito Black"/>
                <a:sym typeface="Nunito Black"/>
              </a:rPr>
              <a:t>PART II:    Linear Regression Models</a:t>
            </a:r>
            <a:endParaRPr sz="1900">
              <a:solidFill>
                <a:srgbClr val="0000FF"/>
              </a:solidFill>
              <a:latin typeface="Nunito Black"/>
              <a:ea typeface="Nunito Black"/>
              <a:cs typeface="Nunito Black"/>
              <a:sym typeface="Nunito Black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0000FF"/>
              </a:solidFill>
              <a:latin typeface="Nunito Black"/>
              <a:ea typeface="Nunito Black"/>
              <a:cs typeface="Nunito Black"/>
              <a:sym typeface="Nunito Black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FF"/>
              </a:buClr>
              <a:buSzPts val="1900"/>
              <a:buFont typeface="Nunito Black"/>
              <a:buChar char="●"/>
            </a:pPr>
            <a:r>
              <a:rPr lang="en" sz="1900">
                <a:solidFill>
                  <a:srgbClr val="0000FF"/>
                </a:solidFill>
                <a:latin typeface="Nunito Black"/>
                <a:ea typeface="Nunito Black"/>
                <a:cs typeface="Nunito Black"/>
                <a:sym typeface="Nunito Black"/>
              </a:rPr>
              <a:t>PART III:    Logistic Regression Models</a:t>
            </a:r>
            <a:endParaRPr sz="1900">
              <a:solidFill>
                <a:srgbClr val="0000FF"/>
              </a:solidFill>
              <a:latin typeface="Nunito Black"/>
              <a:ea typeface="Nunito Black"/>
              <a:cs typeface="Nunito Black"/>
              <a:sym typeface="Nunito Black"/>
            </a:endParaRPr>
          </a:p>
        </p:txBody>
      </p:sp>
      <p:pic>
        <p:nvPicPr>
          <p:cNvPr id="57" name="Google Shape;5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35625" y="747225"/>
            <a:ext cx="1617625" cy="169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/>
        </p:nvSpPr>
        <p:spPr>
          <a:xfrm>
            <a:off x="1374375" y="355500"/>
            <a:ext cx="6168300" cy="3423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0000FF"/>
                </a:solidFill>
                <a:latin typeface="Nunito Black"/>
                <a:ea typeface="Nunito Black"/>
                <a:cs typeface="Nunito Black"/>
                <a:sym typeface="Nunito Black"/>
              </a:rPr>
              <a:t>SALARY DISTRIBUTION</a:t>
            </a:r>
            <a:endParaRPr b="1" sz="2800">
              <a:solidFill>
                <a:srgbClr val="424242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137" name="Google Shape;13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" y="1279150"/>
            <a:ext cx="8991601" cy="3330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35550" y="178925"/>
            <a:ext cx="1072325" cy="837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6725" y="350125"/>
            <a:ext cx="5401175" cy="4980099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3"/>
          <p:cNvSpPr txBox="1"/>
          <p:nvPr/>
        </p:nvSpPr>
        <p:spPr>
          <a:xfrm>
            <a:off x="2611800" y="-48025"/>
            <a:ext cx="39204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0000FF"/>
                </a:solidFill>
                <a:latin typeface="Nunito Black"/>
                <a:ea typeface="Nunito Black"/>
                <a:cs typeface="Nunito Black"/>
                <a:sym typeface="Nunito Black"/>
              </a:rPr>
              <a:t>CORRELATION MATRIX</a:t>
            </a:r>
            <a:endParaRPr b="1" sz="2100">
              <a:solidFill>
                <a:srgbClr val="424242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145" name="Google Shape;145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97525" y="136725"/>
            <a:ext cx="608050" cy="71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4"/>
          <p:cNvSpPr txBox="1"/>
          <p:nvPr/>
        </p:nvSpPr>
        <p:spPr>
          <a:xfrm>
            <a:off x="2093475" y="99575"/>
            <a:ext cx="41241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0000FF"/>
                </a:solidFill>
                <a:latin typeface="Nunito Black"/>
                <a:ea typeface="Nunito Black"/>
                <a:cs typeface="Nunito Black"/>
                <a:sym typeface="Nunito Black"/>
              </a:rPr>
              <a:t>Ordinary Least Squares OLS REGRESSION</a:t>
            </a:r>
            <a:endParaRPr b="1" sz="2700">
              <a:solidFill>
                <a:srgbClr val="424242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151" name="Google Shape;15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93900" y="1511075"/>
            <a:ext cx="4233625" cy="1625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24350" y="3531999"/>
            <a:ext cx="4602450" cy="77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7638" y="1786463"/>
            <a:ext cx="2924175" cy="2352675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4"/>
          <p:cNvSpPr txBox="1"/>
          <p:nvPr/>
        </p:nvSpPr>
        <p:spPr>
          <a:xfrm>
            <a:off x="507738" y="1379462"/>
            <a:ext cx="2544000" cy="3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Coefficients of Features</a:t>
            </a:r>
            <a:endParaRPr b="1" sz="160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55" name="Google Shape;155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91285" y="384352"/>
            <a:ext cx="1117815" cy="776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5"/>
          <p:cNvSpPr txBox="1"/>
          <p:nvPr/>
        </p:nvSpPr>
        <p:spPr>
          <a:xfrm>
            <a:off x="1286700" y="117625"/>
            <a:ext cx="6570600" cy="4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FF"/>
                </a:solidFill>
                <a:latin typeface="Nunito Black"/>
                <a:ea typeface="Nunito Black"/>
                <a:cs typeface="Nunito Black"/>
                <a:sym typeface="Nunito Black"/>
              </a:rPr>
              <a:t>COMPARISON OF MODEL PERFORMANCE</a:t>
            </a:r>
            <a:endParaRPr b="1" sz="2400">
              <a:solidFill>
                <a:srgbClr val="424242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161" name="Google Shape;16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4563" y="1144675"/>
            <a:ext cx="5394874" cy="3158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5"/>
          <p:cNvSpPr txBox="1"/>
          <p:nvPr/>
        </p:nvSpPr>
        <p:spPr>
          <a:xfrm>
            <a:off x="1976700" y="627688"/>
            <a:ext cx="5190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Error Comparison Using OLS Regression Model</a:t>
            </a:r>
            <a:endParaRPr b="1"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63" name="Google Shape;163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9725" y="572425"/>
            <a:ext cx="653875" cy="46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6"/>
          <p:cNvSpPr txBox="1"/>
          <p:nvPr/>
        </p:nvSpPr>
        <p:spPr>
          <a:xfrm>
            <a:off x="1779850" y="62725"/>
            <a:ext cx="5418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FF"/>
                </a:solidFill>
                <a:latin typeface="Nunito Black"/>
                <a:ea typeface="Nunito Black"/>
                <a:cs typeface="Nunito Black"/>
                <a:sym typeface="Nunito Black"/>
              </a:rPr>
              <a:t>HOMOSCEDASTICITY TEST</a:t>
            </a:r>
            <a:endParaRPr b="1" sz="2400">
              <a:solidFill>
                <a:srgbClr val="424242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169" name="Google Shape;16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6302" y="569775"/>
            <a:ext cx="6110248" cy="4221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2299337">
            <a:off x="7473859" y="395943"/>
            <a:ext cx="591042" cy="5515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7"/>
          <p:cNvSpPr txBox="1"/>
          <p:nvPr/>
        </p:nvSpPr>
        <p:spPr>
          <a:xfrm>
            <a:off x="1528950" y="78425"/>
            <a:ext cx="1734600" cy="4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FF"/>
                </a:solidFill>
                <a:latin typeface="Nunito Black"/>
                <a:ea typeface="Nunito Black"/>
                <a:cs typeface="Nunito Black"/>
                <a:sym typeface="Nunito Black"/>
              </a:rPr>
              <a:t>QQ PLOT</a:t>
            </a:r>
            <a:endParaRPr b="1" sz="2400">
              <a:solidFill>
                <a:srgbClr val="424242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176" name="Google Shape;17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600" y="596750"/>
            <a:ext cx="4191349" cy="290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43749" y="1749325"/>
            <a:ext cx="4495451" cy="3068657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7"/>
          <p:cNvSpPr txBox="1"/>
          <p:nvPr/>
        </p:nvSpPr>
        <p:spPr>
          <a:xfrm>
            <a:off x="5457150" y="991350"/>
            <a:ext cx="2525400" cy="4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FF"/>
                </a:solidFill>
                <a:latin typeface="Nunito Black"/>
                <a:ea typeface="Nunito Black"/>
                <a:cs typeface="Nunito Black"/>
                <a:sym typeface="Nunito Black"/>
              </a:rPr>
              <a:t>RESIDUAL PLOT</a:t>
            </a:r>
            <a:endParaRPr/>
          </a:p>
        </p:txBody>
      </p:sp>
      <p:pic>
        <p:nvPicPr>
          <p:cNvPr id="179" name="Google Shape;179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95450" y="112125"/>
            <a:ext cx="709525" cy="73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8"/>
          <p:cNvSpPr txBox="1"/>
          <p:nvPr/>
        </p:nvSpPr>
        <p:spPr>
          <a:xfrm>
            <a:off x="1286700" y="117625"/>
            <a:ext cx="6570600" cy="4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FF"/>
                </a:solidFill>
                <a:latin typeface="Nunito Black"/>
                <a:ea typeface="Nunito Black"/>
                <a:cs typeface="Nunito Black"/>
                <a:sym typeface="Nunito Black"/>
              </a:rPr>
              <a:t>COMPARISON OF MODEL PERFORMANCE</a:t>
            </a:r>
            <a:endParaRPr b="1" sz="2400">
              <a:solidFill>
                <a:srgbClr val="424242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85" name="Google Shape;185;p28"/>
          <p:cNvSpPr txBox="1"/>
          <p:nvPr/>
        </p:nvSpPr>
        <p:spPr>
          <a:xfrm>
            <a:off x="1976700" y="627688"/>
            <a:ext cx="5190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85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Error Comparison Using Decision Tree Regression Model</a:t>
            </a:r>
            <a:endParaRPr b="1"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86" name="Google Shape;18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700" y="811075"/>
            <a:ext cx="756025" cy="92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85325" y="1144675"/>
            <a:ext cx="6010375" cy="353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9"/>
          <p:cNvSpPr txBox="1"/>
          <p:nvPr/>
        </p:nvSpPr>
        <p:spPr>
          <a:xfrm>
            <a:off x="1779850" y="62725"/>
            <a:ext cx="5418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FF"/>
                </a:solidFill>
                <a:latin typeface="Nunito Black"/>
                <a:ea typeface="Nunito Black"/>
                <a:cs typeface="Nunito Black"/>
                <a:sym typeface="Nunito Black"/>
              </a:rPr>
              <a:t>HOMOSCEDASTICITY TEST</a:t>
            </a:r>
            <a:endParaRPr b="1" sz="2400">
              <a:solidFill>
                <a:srgbClr val="424242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193" name="Google Shape;19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4875" y="695225"/>
            <a:ext cx="6782199" cy="4085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46948" y="229200"/>
            <a:ext cx="1127075" cy="88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0"/>
          <p:cNvSpPr txBox="1"/>
          <p:nvPr/>
        </p:nvSpPr>
        <p:spPr>
          <a:xfrm>
            <a:off x="1528950" y="78425"/>
            <a:ext cx="1734600" cy="4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FF"/>
                </a:solidFill>
                <a:latin typeface="Nunito Black"/>
                <a:ea typeface="Nunito Black"/>
                <a:cs typeface="Nunito Black"/>
                <a:sym typeface="Nunito Black"/>
              </a:rPr>
              <a:t>QQ PLOT</a:t>
            </a:r>
            <a:endParaRPr b="1" sz="2400">
              <a:solidFill>
                <a:srgbClr val="424242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200" name="Google Shape;200;p30"/>
          <p:cNvSpPr txBox="1"/>
          <p:nvPr/>
        </p:nvSpPr>
        <p:spPr>
          <a:xfrm>
            <a:off x="5457150" y="991350"/>
            <a:ext cx="2525400" cy="4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FF"/>
                </a:solidFill>
                <a:latin typeface="Nunito Black"/>
                <a:ea typeface="Nunito Black"/>
                <a:cs typeface="Nunito Black"/>
                <a:sym typeface="Nunito Black"/>
              </a:rPr>
              <a:t>RESIDUAL PLOT</a:t>
            </a:r>
            <a:endParaRPr/>
          </a:p>
        </p:txBody>
      </p:sp>
      <p:pic>
        <p:nvPicPr>
          <p:cNvPr id="201" name="Google Shape;20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600" y="485425"/>
            <a:ext cx="4324649" cy="301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94827" y="1587150"/>
            <a:ext cx="4796773" cy="301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22175" y="78425"/>
            <a:ext cx="712750" cy="79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1"/>
          <p:cNvSpPr txBox="1"/>
          <p:nvPr>
            <p:ph idx="1" type="subTitle"/>
          </p:nvPr>
        </p:nvSpPr>
        <p:spPr>
          <a:xfrm>
            <a:off x="2329625" y="111850"/>
            <a:ext cx="4101000" cy="109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85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000FF"/>
                </a:solidFill>
                <a:latin typeface="Nunito Black"/>
                <a:ea typeface="Nunito Black"/>
                <a:cs typeface="Nunito Black"/>
                <a:sym typeface="Nunito Black"/>
              </a:rPr>
              <a:t>CONCLUSION</a:t>
            </a:r>
            <a:endParaRPr sz="3000">
              <a:solidFill>
                <a:srgbClr val="0000FF"/>
              </a:solidFill>
              <a:latin typeface="Nunito Black"/>
              <a:ea typeface="Nunito Black"/>
              <a:cs typeface="Nunito Black"/>
              <a:sym typeface="Nunito Black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rPr lang="en" sz="3000">
                <a:solidFill>
                  <a:srgbClr val="0000FF"/>
                </a:solidFill>
                <a:latin typeface="Nunito Black"/>
                <a:ea typeface="Nunito Black"/>
                <a:cs typeface="Nunito Black"/>
                <a:sym typeface="Nunito Black"/>
              </a:rPr>
              <a:t>Linear Regression Model</a:t>
            </a:r>
            <a:endParaRPr sz="3000">
              <a:solidFill>
                <a:srgbClr val="0000FF"/>
              </a:solidFill>
              <a:latin typeface="Nunito Black"/>
              <a:ea typeface="Nunito Black"/>
              <a:cs typeface="Nunito Black"/>
              <a:sym typeface="Nunito Black"/>
            </a:endParaRPr>
          </a:p>
        </p:txBody>
      </p:sp>
      <p:sp>
        <p:nvSpPr>
          <p:cNvPr id="209" name="Google Shape;209;p31"/>
          <p:cNvSpPr txBox="1"/>
          <p:nvPr/>
        </p:nvSpPr>
        <p:spPr>
          <a:xfrm>
            <a:off x="636925" y="1771350"/>
            <a:ext cx="79485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000"/>
              <a:buFont typeface="Nunito Black"/>
              <a:buChar char="●"/>
            </a:pPr>
            <a:r>
              <a:rPr lang="en" sz="2000">
                <a:solidFill>
                  <a:srgbClr val="0000FF"/>
                </a:solidFill>
                <a:latin typeface="Nunito Black"/>
                <a:ea typeface="Nunito Black"/>
                <a:cs typeface="Nunito Black"/>
                <a:sym typeface="Nunito Black"/>
              </a:rPr>
              <a:t>R</a:t>
            </a:r>
            <a:r>
              <a:rPr baseline="30000" lang="en" sz="2000">
                <a:solidFill>
                  <a:srgbClr val="0000FF"/>
                </a:solidFill>
                <a:latin typeface="Nunito Black"/>
                <a:ea typeface="Nunito Black"/>
                <a:cs typeface="Nunito Black"/>
                <a:sym typeface="Nunito Black"/>
              </a:rPr>
              <a:t>2</a:t>
            </a:r>
            <a:r>
              <a:rPr lang="en" sz="2000">
                <a:solidFill>
                  <a:srgbClr val="0000FF"/>
                </a:solidFill>
                <a:latin typeface="Nunito Black"/>
                <a:ea typeface="Nunito Black"/>
                <a:cs typeface="Nunito Black"/>
                <a:sym typeface="Nunito Black"/>
              </a:rPr>
              <a:t> Value was 39.8% with OLS Model</a:t>
            </a:r>
            <a:endParaRPr sz="2000">
              <a:solidFill>
                <a:srgbClr val="0000FF"/>
              </a:solidFill>
              <a:latin typeface="Nunito Black"/>
              <a:ea typeface="Nunito Black"/>
              <a:cs typeface="Nunito Black"/>
              <a:sym typeface="Nunito Black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000"/>
              <a:buFont typeface="Nunito Black"/>
              <a:buChar char="●"/>
            </a:pPr>
            <a:r>
              <a:rPr lang="en" sz="2000">
                <a:solidFill>
                  <a:srgbClr val="0000FF"/>
                </a:solidFill>
                <a:latin typeface="Nunito Black"/>
                <a:ea typeface="Nunito Black"/>
                <a:cs typeface="Nunito Black"/>
                <a:sym typeface="Nunito Black"/>
              </a:rPr>
              <a:t>R</a:t>
            </a:r>
            <a:r>
              <a:rPr baseline="30000" lang="en" sz="2000">
                <a:solidFill>
                  <a:srgbClr val="0000FF"/>
                </a:solidFill>
                <a:latin typeface="Nunito Black"/>
                <a:ea typeface="Nunito Black"/>
                <a:cs typeface="Nunito Black"/>
                <a:sym typeface="Nunito Black"/>
              </a:rPr>
              <a:t>2</a:t>
            </a:r>
            <a:r>
              <a:rPr lang="en" sz="2000">
                <a:solidFill>
                  <a:srgbClr val="0000FF"/>
                </a:solidFill>
                <a:latin typeface="Nunito Black"/>
                <a:ea typeface="Nunito Black"/>
                <a:cs typeface="Nunito Black"/>
                <a:sym typeface="Nunito Black"/>
              </a:rPr>
              <a:t> Value improved to 50.3% with Decision Tree Regressor</a:t>
            </a:r>
            <a:endParaRPr sz="800">
              <a:solidFill>
                <a:schemeClr val="dk2"/>
              </a:solidFill>
            </a:endParaRPr>
          </a:p>
        </p:txBody>
      </p:sp>
      <p:sp>
        <p:nvSpPr>
          <p:cNvPr id="210" name="Google Shape;210;p31"/>
          <p:cNvSpPr txBox="1"/>
          <p:nvPr/>
        </p:nvSpPr>
        <p:spPr>
          <a:xfrm>
            <a:off x="540950" y="3479175"/>
            <a:ext cx="77829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>
                <a:solidFill>
                  <a:srgbClr val="0000FF"/>
                </a:solidFill>
                <a:latin typeface="Nunito Black"/>
                <a:ea typeface="Nunito Black"/>
                <a:cs typeface="Nunito Black"/>
                <a:sym typeface="Nunito Black"/>
              </a:rPr>
              <a:t>For this Data Set, </a:t>
            </a:r>
            <a:r>
              <a:rPr lang="en" sz="2200" u="sng">
                <a:solidFill>
                  <a:srgbClr val="0000FF"/>
                </a:solidFill>
                <a:latin typeface="Nunito Black"/>
                <a:ea typeface="Nunito Black"/>
                <a:cs typeface="Nunito Black"/>
                <a:sym typeface="Nunito Black"/>
              </a:rPr>
              <a:t>Decision Tree Regressor Model</a:t>
            </a:r>
            <a:r>
              <a:rPr lang="en" sz="2200">
                <a:solidFill>
                  <a:srgbClr val="0000FF"/>
                </a:solidFill>
                <a:latin typeface="Nunito Black"/>
                <a:ea typeface="Nunito Black"/>
                <a:cs typeface="Nunito Black"/>
                <a:sym typeface="Nunito Black"/>
              </a:rPr>
              <a:t> is a better Predictor of Salary compared to the OLS Model.</a:t>
            </a:r>
            <a:endParaRPr sz="1000">
              <a:solidFill>
                <a:schemeClr val="dk2"/>
              </a:solidFill>
            </a:endParaRPr>
          </a:p>
        </p:txBody>
      </p:sp>
      <p:pic>
        <p:nvPicPr>
          <p:cNvPr id="211" name="Google Shape;21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74144" y="199225"/>
            <a:ext cx="1029575" cy="100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ctrTitle"/>
          </p:nvPr>
        </p:nvSpPr>
        <p:spPr>
          <a:xfrm>
            <a:off x="3038950" y="1216300"/>
            <a:ext cx="2775900" cy="9972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>
                <a:solidFill>
                  <a:srgbClr val="0000FF"/>
                </a:solidFill>
                <a:latin typeface="Nunito Black"/>
                <a:ea typeface="Nunito Black"/>
                <a:cs typeface="Nunito Black"/>
                <a:sym typeface="Nunito Black"/>
              </a:rPr>
              <a:t>PART I</a:t>
            </a:r>
            <a:endParaRPr sz="5400"/>
          </a:p>
        </p:txBody>
      </p:sp>
      <p:sp>
        <p:nvSpPr>
          <p:cNvPr id="63" name="Google Shape;63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" sz="2880">
                <a:solidFill>
                  <a:srgbClr val="0000FF"/>
                </a:solidFill>
                <a:latin typeface="Nunito ExtraBold"/>
                <a:ea typeface="Nunito ExtraBold"/>
                <a:cs typeface="Nunito ExtraBold"/>
                <a:sym typeface="Nunito ExtraBold"/>
              </a:rPr>
              <a:t>What Are the Main Influencers of Salary?</a:t>
            </a:r>
            <a:endParaRPr sz="2880"/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94075" y="531250"/>
            <a:ext cx="1356175" cy="83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2"/>
          <p:cNvSpPr txBox="1"/>
          <p:nvPr>
            <p:ph type="ctrTitle"/>
          </p:nvPr>
        </p:nvSpPr>
        <p:spPr>
          <a:xfrm>
            <a:off x="3038950" y="1216300"/>
            <a:ext cx="2775900" cy="8883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>
                <a:solidFill>
                  <a:srgbClr val="0000FF"/>
                </a:solidFill>
                <a:latin typeface="Nunito Black"/>
                <a:ea typeface="Nunito Black"/>
                <a:cs typeface="Nunito Black"/>
                <a:sym typeface="Nunito Black"/>
              </a:rPr>
              <a:t>PART III</a:t>
            </a:r>
            <a:endParaRPr sz="5400"/>
          </a:p>
        </p:txBody>
      </p:sp>
      <p:sp>
        <p:nvSpPr>
          <p:cNvPr id="217" name="Google Shape;217;p32"/>
          <p:cNvSpPr txBox="1"/>
          <p:nvPr>
            <p:ph idx="1" type="subTitle"/>
          </p:nvPr>
        </p:nvSpPr>
        <p:spPr>
          <a:xfrm>
            <a:off x="1805200" y="2453125"/>
            <a:ext cx="5089200" cy="6312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200">
                <a:solidFill>
                  <a:srgbClr val="0000FF"/>
                </a:solidFill>
                <a:latin typeface="Nunito ExtraBold"/>
                <a:ea typeface="Nunito ExtraBold"/>
                <a:cs typeface="Nunito ExtraBold"/>
                <a:sym typeface="Nunito ExtraBold"/>
              </a:rPr>
              <a:t>Logistic</a:t>
            </a:r>
            <a:r>
              <a:rPr lang="en" sz="3200">
                <a:solidFill>
                  <a:srgbClr val="0000FF"/>
                </a:solidFill>
                <a:latin typeface="Nunito ExtraBold"/>
                <a:ea typeface="Nunito ExtraBold"/>
                <a:cs typeface="Nunito ExtraBold"/>
                <a:sym typeface="Nunito ExtraBold"/>
              </a:rPr>
              <a:t> Regression</a:t>
            </a:r>
            <a:endParaRPr sz="3280"/>
          </a:p>
        </p:txBody>
      </p:sp>
      <p:pic>
        <p:nvPicPr>
          <p:cNvPr id="218" name="Google Shape;21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84325" y="152400"/>
            <a:ext cx="1050350" cy="953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3"/>
          <p:cNvSpPr txBox="1"/>
          <p:nvPr/>
        </p:nvSpPr>
        <p:spPr>
          <a:xfrm>
            <a:off x="1379975" y="86250"/>
            <a:ext cx="6374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FF"/>
                </a:solidFill>
                <a:latin typeface="Nunito Black"/>
                <a:ea typeface="Nunito Black"/>
                <a:cs typeface="Nunito Black"/>
                <a:sym typeface="Nunito Black"/>
              </a:rPr>
              <a:t>DECISION TREE CLASSIFICATION MODEL</a:t>
            </a:r>
            <a:endParaRPr sz="2400">
              <a:solidFill>
                <a:srgbClr val="0000FF"/>
              </a:solidFill>
              <a:latin typeface="Nunito Black"/>
              <a:ea typeface="Nunito Black"/>
              <a:cs typeface="Nunito Black"/>
              <a:sym typeface="Nunito Black"/>
            </a:endParaRPr>
          </a:p>
        </p:txBody>
      </p:sp>
      <p:sp>
        <p:nvSpPr>
          <p:cNvPr id="224" name="Google Shape;224;p33"/>
          <p:cNvSpPr txBox="1"/>
          <p:nvPr/>
        </p:nvSpPr>
        <p:spPr>
          <a:xfrm>
            <a:off x="2532550" y="360775"/>
            <a:ext cx="36696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Nunito ExtraBold"/>
                <a:ea typeface="Nunito ExtraBold"/>
                <a:cs typeface="Nunito ExtraBold"/>
                <a:sym typeface="Nunito ExtraBold"/>
              </a:rPr>
              <a:t>Model Evaluation Comparison</a:t>
            </a:r>
            <a:endParaRPr sz="1800">
              <a:solidFill>
                <a:srgbClr val="0000FF"/>
              </a:solidFill>
              <a:latin typeface="Nunito ExtraBold"/>
              <a:ea typeface="Nunito ExtraBold"/>
              <a:cs typeface="Nunito ExtraBold"/>
              <a:sym typeface="Nunito ExtraBold"/>
            </a:endParaRPr>
          </a:p>
        </p:txBody>
      </p:sp>
      <p:pic>
        <p:nvPicPr>
          <p:cNvPr id="225" name="Google Shape;22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1825" y="1156188"/>
            <a:ext cx="2533650" cy="2676525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33"/>
          <p:cNvSpPr txBox="1"/>
          <p:nvPr/>
        </p:nvSpPr>
        <p:spPr>
          <a:xfrm>
            <a:off x="1466550" y="4132075"/>
            <a:ext cx="2524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0000FF"/>
                </a:solidFill>
              </a:rPr>
              <a:t>Accuracy Score: </a:t>
            </a:r>
            <a:endParaRPr b="1" sz="1700">
              <a:solidFill>
                <a:srgbClr val="0000FF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0000FF"/>
                </a:solidFill>
              </a:rPr>
              <a:t>0.8507194244604317</a:t>
            </a:r>
            <a:endParaRPr b="1" sz="1700">
              <a:solidFill>
                <a:srgbClr val="0000FF"/>
              </a:solidFill>
            </a:endParaRPr>
          </a:p>
        </p:txBody>
      </p:sp>
      <p:sp>
        <p:nvSpPr>
          <p:cNvPr id="227" name="Google Shape;227;p33"/>
          <p:cNvSpPr txBox="1"/>
          <p:nvPr/>
        </p:nvSpPr>
        <p:spPr>
          <a:xfrm>
            <a:off x="4790675" y="3978625"/>
            <a:ext cx="2963700" cy="7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0000FF"/>
                </a:solidFill>
              </a:rPr>
              <a:t>Accuracy Score: </a:t>
            </a:r>
            <a:endParaRPr b="1" sz="1700">
              <a:solidFill>
                <a:srgbClr val="0000FF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0000FF"/>
                </a:solidFill>
              </a:rPr>
              <a:t>0.9086021505376344</a:t>
            </a:r>
            <a:endParaRPr b="1" sz="1700">
              <a:solidFill>
                <a:srgbClr val="0000FF"/>
              </a:solidFill>
            </a:endParaRPr>
          </a:p>
        </p:txBody>
      </p:sp>
      <p:pic>
        <p:nvPicPr>
          <p:cNvPr id="228" name="Google Shape;228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0975" y="1156200"/>
            <a:ext cx="2533650" cy="266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91600" y="152400"/>
            <a:ext cx="805775" cy="123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4"/>
          <p:cNvSpPr txBox="1"/>
          <p:nvPr/>
        </p:nvSpPr>
        <p:spPr>
          <a:xfrm>
            <a:off x="838950" y="47050"/>
            <a:ext cx="7370400" cy="39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0000FF"/>
                </a:solidFill>
                <a:latin typeface="Nunito Black"/>
                <a:ea typeface="Nunito Black"/>
                <a:cs typeface="Nunito Black"/>
                <a:sym typeface="Nunito Black"/>
              </a:rPr>
              <a:t>RECEIVER OPERATING CHARACTERISTIC (ROC)</a:t>
            </a:r>
            <a:endParaRPr sz="2200">
              <a:solidFill>
                <a:srgbClr val="0000FF"/>
              </a:solidFill>
              <a:latin typeface="Nunito Black"/>
              <a:ea typeface="Nunito Black"/>
              <a:cs typeface="Nunito Black"/>
              <a:sym typeface="Nunito Black"/>
            </a:endParaRPr>
          </a:p>
        </p:txBody>
      </p:sp>
      <p:pic>
        <p:nvPicPr>
          <p:cNvPr id="235" name="Google Shape;23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7975" y="970075"/>
            <a:ext cx="3775776" cy="380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25376" y="1023416"/>
            <a:ext cx="3728925" cy="37534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71950" y="47050"/>
            <a:ext cx="785800" cy="79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5"/>
          <p:cNvSpPr txBox="1"/>
          <p:nvPr/>
        </p:nvSpPr>
        <p:spPr>
          <a:xfrm>
            <a:off x="1736800" y="54900"/>
            <a:ext cx="52611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FF"/>
                </a:solidFill>
                <a:latin typeface="Nunito Black"/>
                <a:ea typeface="Nunito Black"/>
                <a:cs typeface="Nunito Black"/>
                <a:sym typeface="Nunito Black"/>
              </a:rPr>
              <a:t>RANDOM FOREST</a:t>
            </a:r>
            <a:r>
              <a:rPr lang="en" sz="2400">
                <a:solidFill>
                  <a:srgbClr val="0000FF"/>
                </a:solidFill>
                <a:latin typeface="Nunito Black"/>
                <a:ea typeface="Nunito Black"/>
                <a:cs typeface="Nunito Black"/>
                <a:sym typeface="Nunito Black"/>
              </a:rPr>
              <a:t> CLASSIFICATION MODEL</a:t>
            </a:r>
            <a:endParaRPr sz="2400">
              <a:solidFill>
                <a:srgbClr val="0000FF"/>
              </a:solidFill>
              <a:latin typeface="Nunito Black"/>
              <a:ea typeface="Nunito Black"/>
              <a:cs typeface="Nunito Black"/>
              <a:sym typeface="Nunito Black"/>
            </a:endParaRPr>
          </a:p>
        </p:txBody>
      </p:sp>
      <p:sp>
        <p:nvSpPr>
          <p:cNvPr id="243" name="Google Shape;243;p35"/>
          <p:cNvSpPr txBox="1"/>
          <p:nvPr/>
        </p:nvSpPr>
        <p:spPr>
          <a:xfrm>
            <a:off x="2532550" y="360775"/>
            <a:ext cx="36696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Nunito ExtraBold"/>
                <a:ea typeface="Nunito ExtraBold"/>
                <a:cs typeface="Nunito ExtraBold"/>
                <a:sym typeface="Nunito ExtraBold"/>
              </a:rPr>
              <a:t>Model Evaluation Comparison</a:t>
            </a:r>
            <a:endParaRPr sz="1800">
              <a:solidFill>
                <a:srgbClr val="0000FF"/>
              </a:solidFill>
              <a:latin typeface="Nunito ExtraBold"/>
              <a:ea typeface="Nunito ExtraBold"/>
              <a:cs typeface="Nunito ExtraBold"/>
              <a:sym typeface="Nunito ExtraBold"/>
            </a:endParaRPr>
          </a:p>
        </p:txBody>
      </p:sp>
      <p:sp>
        <p:nvSpPr>
          <p:cNvPr id="244" name="Google Shape;244;p35"/>
          <p:cNvSpPr txBox="1"/>
          <p:nvPr/>
        </p:nvSpPr>
        <p:spPr>
          <a:xfrm>
            <a:off x="4924300" y="4155575"/>
            <a:ext cx="2524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0000FF"/>
                </a:solidFill>
              </a:rPr>
              <a:t>Accuracy Score: </a:t>
            </a:r>
            <a:endParaRPr b="1" sz="1700">
              <a:solidFill>
                <a:srgbClr val="0000FF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0000FF"/>
                </a:solidFill>
              </a:rPr>
              <a:t>0.7956989247311828</a:t>
            </a:r>
            <a:endParaRPr b="1" sz="1700">
              <a:solidFill>
                <a:srgbClr val="0000FF"/>
              </a:solidFill>
            </a:endParaRPr>
          </a:p>
        </p:txBody>
      </p:sp>
      <p:sp>
        <p:nvSpPr>
          <p:cNvPr id="245" name="Google Shape;245;p35"/>
          <p:cNvSpPr txBox="1"/>
          <p:nvPr/>
        </p:nvSpPr>
        <p:spPr>
          <a:xfrm>
            <a:off x="1736800" y="4037950"/>
            <a:ext cx="2309100" cy="7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0000FF"/>
                </a:solidFill>
              </a:rPr>
              <a:t>Accuracy Score: </a:t>
            </a:r>
            <a:endParaRPr b="1" sz="1700">
              <a:solidFill>
                <a:srgbClr val="0000FF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0000FF"/>
                </a:solidFill>
              </a:rPr>
              <a:t>0.9532374100719424</a:t>
            </a:r>
            <a:endParaRPr b="1" sz="1700">
              <a:solidFill>
                <a:srgbClr val="0000FF"/>
              </a:solidFill>
            </a:endParaRPr>
          </a:p>
        </p:txBody>
      </p:sp>
      <p:pic>
        <p:nvPicPr>
          <p:cNvPr id="246" name="Google Shape;24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95150" y="360775"/>
            <a:ext cx="772151" cy="446400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35"/>
          <p:cNvSpPr txBox="1"/>
          <p:nvPr/>
        </p:nvSpPr>
        <p:spPr>
          <a:xfrm>
            <a:off x="0" y="0"/>
            <a:ext cx="3000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0.7903225806451613</a:t>
            </a:r>
            <a:endParaRPr sz="110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pic>
        <p:nvPicPr>
          <p:cNvPr id="248" name="Google Shape;248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56475" y="1238250"/>
            <a:ext cx="2524125" cy="266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56725" y="1233488"/>
            <a:ext cx="2533650" cy="267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Google Shape;25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550" y="878750"/>
            <a:ext cx="3784599" cy="3821950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36"/>
          <p:cNvSpPr txBox="1"/>
          <p:nvPr/>
        </p:nvSpPr>
        <p:spPr>
          <a:xfrm>
            <a:off x="1027125" y="78425"/>
            <a:ext cx="68685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0000FF"/>
                </a:solidFill>
                <a:latin typeface="Nunito Black"/>
                <a:ea typeface="Nunito Black"/>
                <a:cs typeface="Nunito Black"/>
                <a:sym typeface="Nunito Black"/>
              </a:rPr>
              <a:t>RECEIVER OPERATING CHARACTERISTIC (ROC)</a:t>
            </a:r>
            <a:endParaRPr sz="2200">
              <a:solidFill>
                <a:srgbClr val="0000FF"/>
              </a:solidFill>
              <a:latin typeface="Nunito Black"/>
              <a:ea typeface="Nunito Black"/>
              <a:cs typeface="Nunito Black"/>
              <a:sym typeface="Nunito Black"/>
            </a:endParaRPr>
          </a:p>
        </p:txBody>
      </p:sp>
      <p:pic>
        <p:nvPicPr>
          <p:cNvPr id="256" name="Google Shape;256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895150"/>
            <a:ext cx="3752001" cy="3789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28750" y="39200"/>
            <a:ext cx="617275" cy="686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7"/>
          <p:cNvSpPr txBox="1"/>
          <p:nvPr/>
        </p:nvSpPr>
        <p:spPr>
          <a:xfrm>
            <a:off x="995775" y="70600"/>
            <a:ext cx="66726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rPr lang="en" sz="1540">
                <a:solidFill>
                  <a:srgbClr val="0000FF"/>
                </a:solidFill>
                <a:latin typeface="Nunito Black"/>
                <a:ea typeface="Nunito Black"/>
                <a:cs typeface="Nunito Black"/>
                <a:sym typeface="Nunito Black"/>
              </a:rPr>
              <a:t>‘LBFGS’ OPTIMIZATION ALGORITHM FOR LOGISTIC REGRESSION</a:t>
            </a:r>
            <a:endParaRPr sz="1540">
              <a:solidFill>
                <a:srgbClr val="0000FF"/>
              </a:solidFill>
              <a:latin typeface="Nunito Black"/>
              <a:ea typeface="Nunito Black"/>
              <a:cs typeface="Nunito Black"/>
              <a:sym typeface="Nunito Black"/>
            </a:endParaRPr>
          </a:p>
        </p:txBody>
      </p:sp>
      <p:sp>
        <p:nvSpPr>
          <p:cNvPr id="263" name="Google Shape;263;p37"/>
          <p:cNvSpPr txBox="1"/>
          <p:nvPr/>
        </p:nvSpPr>
        <p:spPr>
          <a:xfrm>
            <a:off x="2532550" y="360775"/>
            <a:ext cx="36696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Nunito ExtraBold"/>
                <a:ea typeface="Nunito ExtraBold"/>
                <a:cs typeface="Nunito ExtraBold"/>
                <a:sym typeface="Nunito ExtraBold"/>
              </a:rPr>
              <a:t>Model Evaluation Comparison</a:t>
            </a:r>
            <a:endParaRPr sz="1800">
              <a:solidFill>
                <a:srgbClr val="0000FF"/>
              </a:solidFill>
              <a:latin typeface="Nunito ExtraBold"/>
              <a:ea typeface="Nunito ExtraBold"/>
              <a:cs typeface="Nunito ExtraBold"/>
              <a:sym typeface="Nunito ExtraBold"/>
            </a:endParaRPr>
          </a:p>
        </p:txBody>
      </p:sp>
      <p:sp>
        <p:nvSpPr>
          <p:cNvPr id="264" name="Google Shape;264;p37"/>
          <p:cNvSpPr txBox="1"/>
          <p:nvPr/>
        </p:nvSpPr>
        <p:spPr>
          <a:xfrm>
            <a:off x="1466550" y="4132075"/>
            <a:ext cx="2524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0000FF"/>
                </a:solidFill>
              </a:rPr>
              <a:t>Accuracy Score: </a:t>
            </a:r>
            <a:endParaRPr b="1" sz="1700">
              <a:solidFill>
                <a:srgbClr val="0000FF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0000FF"/>
                </a:solidFill>
              </a:rPr>
              <a:t>0.</a:t>
            </a:r>
            <a:r>
              <a:rPr b="1" lang="en" sz="1700">
                <a:solidFill>
                  <a:srgbClr val="0000FF"/>
                </a:solidFill>
              </a:rPr>
              <a:t>7715827338129496</a:t>
            </a:r>
            <a:endParaRPr b="1" sz="1700">
              <a:solidFill>
                <a:srgbClr val="0000FF"/>
              </a:solidFill>
            </a:endParaRPr>
          </a:p>
        </p:txBody>
      </p:sp>
      <p:sp>
        <p:nvSpPr>
          <p:cNvPr id="265" name="Google Shape;265;p37"/>
          <p:cNvSpPr txBox="1"/>
          <p:nvPr/>
        </p:nvSpPr>
        <p:spPr>
          <a:xfrm>
            <a:off x="4654150" y="3981625"/>
            <a:ext cx="2963700" cy="7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0000FF"/>
                </a:solidFill>
              </a:rPr>
              <a:t>Accuracy Score: </a:t>
            </a:r>
            <a:endParaRPr b="1" sz="1700">
              <a:solidFill>
                <a:srgbClr val="0000FF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0000FF"/>
                </a:solidFill>
              </a:rPr>
              <a:t>0.6720430107526881</a:t>
            </a:r>
            <a:endParaRPr b="1" sz="1700">
              <a:solidFill>
                <a:srgbClr val="0000FF"/>
              </a:solidFill>
            </a:endParaRPr>
          </a:p>
        </p:txBody>
      </p:sp>
      <p:pic>
        <p:nvPicPr>
          <p:cNvPr id="266" name="Google Shape;26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8500" y="1195375"/>
            <a:ext cx="2533650" cy="267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1700" y="70600"/>
            <a:ext cx="1082300" cy="79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54138" y="1233475"/>
            <a:ext cx="2524125" cy="267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Google Shape;27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0350" y="1160900"/>
            <a:ext cx="3564101" cy="3599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51209" y="1135275"/>
            <a:ext cx="3620741" cy="3650600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38"/>
          <p:cNvSpPr txBox="1"/>
          <p:nvPr/>
        </p:nvSpPr>
        <p:spPr>
          <a:xfrm>
            <a:off x="737825" y="39200"/>
            <a:ext cx="7197900" cy="4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0000FF"/>
                </a:solidFill>
                <a:latin typeface="Nunito Black"/>
                <a:ea typeface="Nunito Black"/>
                <a:cs typeface="Nunito Black"/>
                <a:sym typeface="Nunito Black"/>
              </a:rPr>
              <a:t>RECEIVER OPERATING CHARACTERISTIC (ROC)</a:t>
            </a:r>
            <a:endParaRPr sz="2200">
              <a:solidFill>
                <a:srgbClr val="0000FF"/>
              </a:solidFill>
              <a:latin typeface="Nunito Black"/>
              <a:ea typeface="Nunito Black"/>
              <a:cs typeface="Nunito Black"/>
              <a:sym typeface="Nunito Black"/>
            </a:endParaRPr>
          </a:p>
        </p:txBody>
      </p:sp>
      <p:pic>
        <p:nvPicPr>
          <p:cNvPr id="276" name="Google Shape;276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32724" y="-1"/>
            <a:ext cx="911275" cy="896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9"/>
          <p:cNvSpPr txBox="1"/>
          <p:nvPr/>
        </p:nvSpPr>
        <p:spPr>
          <a:xfrm>
            <a:off x="1769900" y="0"/>
            <a:ext cx="44685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0000FF"/>
                </a:solidFill>
                <a:latin typeface="Nunito Black"/>
                <a:ea typeface="Nunito Black"/>
                <a:cs typeface="Nunito Black"/>
                <a:sym typeface="Nunito Black"/>
              </a:rPr>
              <a:t>COMPARISON</a:t>
            </a:r>
            <a:endParaRPr/>
          </a:p>
        </p:txBody>
      </p:sp>
      <p:pic>
        <p:nvPicPr>
          <p:cNvPr id="282" name="Google Shape;28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99125" y="111075"/>
            <a:ext cx="922600" cy="69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51775" y="1042200"/>
            <a:ext cx="5581650" cy="3009900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39"/>
          <p:cNvSpPr txBox="1"/>
          <p:nvPr/>
        </p:nvSpPr>
        <p:spPr>
          <a:xfrm>
            <a:off x="1769900" y="567150"/>
            <a:ext cx="4067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FF"/>
                </a:solidFill>
                <a:latin typeface="Nunito ExtraBold"/>
                <a:ea typeface="Nunito ExtraBold"/>
                <a:cs typeface="Nunito ExtraBold"/>
                <a:sym typeface="Nunito ExtraBold"/>
              </a:rPr>
              <a:t>LOGISTIC CLASSIFICATION MODELS</a:t>
            </a:r>
            <a:endParaRPr sz="1600">
              <a:solidFill>
                <a:srgbClr val="0000FF"/>
              </a:solidFill>
              <a:latin typeface="Nunito ExtraBold"/>
              <a:ea typeface="Nunito ExtraBold"/>
              <a:cs typeface="Nunito ExtraBold"/>
              <a:sym typeface="Nunito ExtraBold"/>
            </a:endParaRPr>
          </a:p>
        </p:txBody>
      </p:sp>
      <p:pic>
        <p:nvPicPr>
          <p:cNvPr id="285" name="Google Shape;285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51775" y="4169600"/>
            <a:ext cx="2653849" cy="69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0"/>
          <p:cNvSpPr txBox="1"/>
          <p:nvPr>
            <p:ph idx="1" type="subTitle"/>
          </p:nvPr>
        </p:nvSpPr>
        <p:spPr>
          <a:xfrm>
            <a:off x="1587975" y="93300"/>
            <a:ext cx="4772700" cy="109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85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000FF"/>
                </a:solidFill>
                <a:latin typeface="Nunito Black"/>
                <a:ea typeface="Nunito Black"/>
                <a:cs typeface="Nunito Black"/>
                <a:sym typeface="Nunito Black"/>
              </a:rPr>
              <a:t>CONCLUSION</a:t>
            </a:r>
            <a:endParaRPr sz="3000">
              <a:solidFill>
                <a:srgbClr val="0000FF"/>
              </a:solidFill>
              <a:latin typeface="Nunito Black"/>
              <a:ea typeface="Nunito Black"/>
              <a:cs typeface="Nunito Black"/>
              <a:sym typeface="Nunito Black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000FF"/>
                </a:solidFill>
                <a:latin typeface="Nunito Black"/>
                <a:ea typeface="Nunito Black"/>
                <a:cs typeface="Nunito Black"/>
                <a:sym typeface="Nunito Black"/>
              </a:rPr>
              <a:t>Logistic Classification Model</a:t>
            </a:r>
            <a:endParaRPr sz="3000">
              <a:solidFill>
                <a:srgbClr val="0000FF"/>
              </a:solidFill>
              <a:latin typeface="Nunito Black"/>
              <a:ea typeface="Nunito Black"/>
              <a:cs typeface="Nunito Black"/>
              <a:sym typeface="Nunito Black"/>
            </a:endParaRPr>
          </a:p>
        </p:txBody>
      </p:sp>
      <p:sp>
        <p:nvSpPr>
          <p:cNvPr id="291" name="Google Shape;291;p40"/>
          <p:cNvSpPr txBox="1"/>
          <p:nvPr/>
        </p:nvSpPr>
        <p:spPr>
          <a:xfrm>
            <a:off x="597750" y="2321050"/>
            <a:ext cx="79485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000"/>
              <a:buFont typeface="Nunito Black"/>
              <a:buChar char="●"/>
            </a:pPr>
            <a:r>
              <a:rPr lang="en" sz="2000">
                <a:solidFill>
                  <a:srgbClr val="0000FF"/>
                </a:solidFill>
                <a:latin typeface="Nunito Black"/>
                <a:ea typeface="Nunito Black"/>
                <a:cs typeface="Nunito Black"/>
                <a:sym typeface="Nunito Black"/>
              </a:rPr>
              <a:t>Lower FN Number in Confusion Matrix</a:t>
            </a:r>
            <a:endParaRPr sz="2000">
              <a:solidFill>
                <a:srgbClr val="0000FF"/>
              </a:solidFill>
              <a:latin typeface="Nunito Black"/>
              <a:ea typeface="Nunito Black"/>
              <a:cs typeface="Nunito Black"/>
              <a:sym typeface="Nunito Black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000"/>
              <a:buFont typeface="Nunito Black"/>
              <a:buChar char="●"/>
            </a:pPr>
            <a:r>
              <a:rPr lang="en" sz="2000">
                <a:solidFill>
                  <a:srgbClr val="0000FF"/>
                </a:solidFill>
                <a:latin typeface="Nunito Black"/>
                <a:ea typeface="Nunito Black"/>
                <a:cs typeface="Nunito Black"/>
                <a:sym typeface="Nunito Black"/>
              </a:rPr>
              <a:t>Improve Accuracy, AUC values</a:t>
            </a:r>
            <a:endParaRPr sz="800">
              <a:solidFill>
                <a:schemeClr val="dk2"/>
              </a:solidFill>
            </a:endParaRPr>
          </a:p>
        </p:txBody>
      </p:sp>
      <p:sp>
        <p:nvSpPr>
          <p:cNvPr id="292" name="Google Shape;292;p40"/>
          <p:cNvSpPr txBox="1"/>
          <p:nvPr/>
        </p:nvSpPr>
        <p:spPr>
          <a:xfrm>
            <a:off x="540950" y="3993975"/>
            <a:ext cx="77829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0000FF"/>
                </a:solidFill>
                <a:latin typeface="Nunito Black"/>
                <a:ea typeface="Nunito Black"/>
                <a:cs typeface="Nunito Black"/>
                <a:sym typeface="Nunito Black"/>
              </a:rPr>
              <a:t>For this Data Set, </a:t>
            </a:r>
            <a:r>
              <a:rPr lang="en" sz="2200" u="sng">
                <a:solidFill>
                  <a:srgbClr val="0000FF"/>
                </a:solidFill>
                <a:latin typeface="Nunito Black"/>
                <a:ea typeface="Nunito Black"/>
                <a:cs typeface="Nunito Black"/>
                <a:sym typeface="Nunito Black"/>
              </a:rPr>
              <a:t>Random Forest Classifier</a:t>
            </a:r>
            <a:r>
              <a:rPr lang="en" sz="2200">
                <a:solidFill>
                  <a:srgbClr val="0000FF"/>
                </a:solidFill>
                <a:latin typeface="Nunito Black"/>
                <a:ea typeface="Nunito Black"/>
                <a:cs typeface="Nunito Black"/>
                <a:sym typeface="Nunito Black"/>
              </a:rPr>
              <a:t> is the best Predictor of Salary Classification.</a:t>
            </a:r>
            <a:endParaRPr sz="1000">
              <a:solidFill>
                <a:schemeClr val="dk2"/>
              </a:solidFill>
            </a:endParaRPr>
          </a:p>
        </p:txBody>
      </p:sp>
      <p:pic>
        <p:nvPicPr>
          <p:cNvPr id="293" name="Google Shape;29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71056" y="174725"/>
            <a:ext cx="1621769" cy="1596625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40"/>
          <p:cNvSpPr txBox="1"/>
          <p:nvPr/>
        </p:nvSpPr>
        <p:spPr>
          <a:xfrm>
            <a:off x="693725" y="1691675"/>
            <a:ext cx="19980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0000FF"/>
                </a:solidFill>
                <a:latin typeface="Nunito ExtraBold"/>
                <a:ea typeface="Nunito ExtraBold"/>
                <a:cs typeface="Nunito ExtraBold"/>
                <a:sym typeface="Nunito ExtraBold"/>
              </a:rPr>
              <a:t>Objectives:</a:t>
            </a:r>
            <a:endParaRPr sz="2500">
              <a:solidFill>
                <a:srgbClr val="0000FF"/>
              </a:solidFill>
              <a:latin typeface="Nunito ExtraBold"/>
              <a:ea typeface="Nunito ExtraBold"/>
              <a:cs typeface="Nunito ExtraBold"/>
              <a:sym typeface="Nunito ExtraBold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1"/>
          <p:cNvSpPr txBox="1"/>
          <p:nvPr/>
        </p:nvSpPr>
        <p:spPr>
          <a:xfrm>
            <a:off x="2783325" y="174525"/>
            <a:ext cx="23385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0000FF"/>
                </a:solidFill>
                <a:latin typeface="Nunito Black"/>
                <a:ea typeface="Nunito Black"/>
                <a:cs typeface="Nunito Black"/>
                <a:sym typeface="Nunito Black"/>
              </a:rPr>
              <a:t>RESOURCES</a:t>
            </a:r>
            <a:endParaRPr sz="1700">
              <a:solidFill>
                <a:schemeClr val="dk1"/>
              </a:solidFill>
            </a:endParaRPr>
          </a:p>
        </p:txBody>
      </p:sp>
      <p:sp>
        <p:nvSpPr>
          <p:cNvPr id="300" name="Google Shape;300;p41"/>
          <p:cNvSpPr txBox="1"/>
          <p:nvPr/>
        </p:nvSpPr>
        <p:spPr>
          <a:xfrm>
            <a:off x="260550" y="1701400"/>
            <a:ext cx="8211900" cy="12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FF"/>
              </a:buClr>
              <a:buSzPts val="1500"/>
              <a:buChar char="●"/>
            </a:pPr>
            <a:r>
              <a:rPr b="1" lang="en" sz="1600">
                <a:solidFill>
                  <a:srgbClr val="0000FF"/>
                </a:solidFill>
                <a:highlight>
                  <a:srgbClr val="FFFFFF"/>
                </a:highlight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https://www.kaggle.com/datasets/thedevastator/jobs-dataset-from-glassdoor</a:t>
            </a:r>
            <a:endParaRPr b="1" sz="1600">
              <a:solidFill>
                <a:srgbClr val="0000FF"/>
              </a:solidFill>
              <a:highlight>
                <a:srgbClr val="FFFFFF"/>
              </a:highlight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400"/>
              <a:buChar char="●"/>
            </a:pPr>
            <a:r>
              <a:rPr b="1" lang="en" sz="1600">
                <a:solidFill>
                  <a:srgbClr val="0000FF"/>
                </a:solidFill>
              </a:rPr>
              <a:t>https://www.geeksforgeeks.org/qqplot-quantile-quantile-plot-in-python/</a:t>
            </a:r>
            <a:endParaRPr b="1" sz="1600">
              <a:solidFill>
                <a:srgbClr val="0000FF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400"/>
              <a:buChar char="●"/>
            </a:pPr>
            <a:r>
              <a:rPr b="1" lang="en" sz="1600">
                <a:solidFill>
                  <a:srgbClr val="0000FF"/>
                </a:solidFill>
              </a:rPr>
              <a:t>https://stackoverflow.com/questions/48009614/quantile-quantile-plot-using-python-statsmodels-api</a:t>
            </a:r>
            <a:endParaRPr b="1" sz="2200">
              <a:solidFill>
                <a:srgbClr val="0000FF"/>
              </a:solidFill>
            </a:endParaRPr>
          </a:p>
        </p:txBody>
      </p:sp>
      <p:pic>
        <p:nvPicPr>
          <p:cNvPr id="301" name="Google Shape;301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85050" y="120975"/>
            <a:ext cx="987400" cy="1075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/>
        </p:nvSpPr>
        <p:spPr>
          <a:xfrm>
            <a:off x="2751650" y="238725"/>
            <a:ext cx="3041100" cy="7260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0000FF"/>
                </a:solidFill>
                <a:latin typeface="Nunito Black"/>
                <a:ea typeface="Nunito Black"/>
                <a:cs typeface="Nunito Black"/>
                <a:sym typeface="Nunito Black"/>
              </a:rPr>
              <a:t>REGIONS</a:t>
            </a:r>
            <a:endParaRPr sz="4000">
              <a:solidFill>
                <a:srgbClr val="0000FF"/>
              </a:solidFill>
              <a:latin typeface="Nunito Black"/>
              <a:ea typeface="Nunito Black"/>
              <a:cs typeface="Nunito Black"/>
              <a:sym typeface="Nunito Black"/>
            </a:endParaRPr>
          </a:p>
        </p:txBody>
      </p:sp>
      <p:pic>
        <p:nvPicPr>
          <p:cNvPr id="70" name="Google Shape;7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29825" y="2098824"/>
            <a:ext cx="3444425" cy="169270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2250" y="1246950"/>
            <a:ext cx="3779500" cy="355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01950" y="696000"/>
            <a:ext cx="1389525" cy="103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/>
        </p:nvSpPr>
        <p:spPr>
          <a:xfrm>
            <a:off x="2350000" y="130800"/>
            <a:ext cx="3430500" cy="5373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0000FF"/>
                </a:solidFill>
                <a:latin typeface="Nunito Black"/>
                <a:ea typeface="Nunito Black"/>
                <a:cs typeface="Nunito Black"/>
                <a:sym typeface="Nunito Black"/>
              </a:rPr>
              <a:t>SECTORS</a:t>
            </a:r>
            <a:endParaRPr b="1" sz="2800">
              <a:solidFill>
                <a:srgbClr val="424242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78" name="Google Shape;7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5951" y="668100"/>
            <a:ext cx="7083025" cy="439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65654" y="74000"/>
            <a:ext cx="429071" cy="59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/>
          <p:nvPr/>
        </p:nvSpPr>
        <p:spPr>
          <a:xfrm>
            <a:off x="1520575" y="194350"/>
            <a:ext cx="5699100" cy="5232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0000FF"/>
                </a:solidFill>
                <a:latin typeface="Nunito Black"/>
                <a:ea typeface="Nunito Black"/>
                <a:cs typeface="Nunito Black"/>
                <a:sym typeface="Nunito Black"/>
              </a:rPr>
              <a:t>NUMBER OF JOBS FOR EACH TITLE</a:t>
            </a:r>
            <a:endParaRPr b="1" sz="1000">
              <a:solidFill>
                <a:srgbClr val="424242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85" name="Google Shape;85;p17"/>
          <p:cNvSpPr txBox="1"/>
          <p:nvPr/>
        </p:nvSpPr>
        <p:spPr>
          <a:xfrm>
            <a:off x="501165" y="4135383"/>
            <a:ext cx="1019400" cy="22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FF"/>
                </a:solidFill>
                <a:latin typeface="Maven Pro"/>
                <a:ea typeface="Maven Pro"/>
                <a:cs typeface="Maven Pro"/>
                <a:sym typeface="Maven Pro"/>
              </a:rPr>
              <a:t>Data Scientist</a:t>
            </a:r>
            <a:endParaRPr b="1" sz="1200">
              <a:solidFill>
                <a:srgbClr val="0000FF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86" name="Google Shape;86;p17"/>
          <p:cNvSpPr txBox="1"/>
          <p:nvPr/>
        </p:nvSpPr>
        <p:spPr>
          <a:xfrm>
            <a:off x="1781486" y="4135383"/>
            <a:ext cx="877500" cy="22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FF"/>
                </a:solidFill>
                <a:latin typeface="Maven Pro"/>
                <a:ea typeface="Maven Pro"/>
                <a:cs typeface="Maven Pro"/>
                <a:sym typeface="Maven Pro"/>
              </a:rPr>
              <a:t>Research Scientist</a:t>
            </a:r>
            <a:endParaRPr b="1" sz="1200">
              <a:solidFill>
                <a:srgbClr val="0000FF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87" name="Google Shape;87;p17"/>
          <p:cNvSpPr txBox="1"/>
          <p:nvPr/>
        </p:nvSpPr>
        <p:spPr>
          <a:xfrm>
            <a:off x="7055571" y="4018352"/>
            <a:ext cx="842400" cy="22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FF"/>
                </a:solidFill>
                <a:latin typeface="Maven Pro"/>
                <a:ea typeface="Maven Pro"/>
                <a:cs typeface="Maven Pro"/>
                <a:sym typeface="Maven Pro"/>
              </a:rPr>
              <a:t>Manager</a:t>
            </a:r>
            <a:endParaRPr b="1" sz="1200">
              <a:solidFill>
                <a:srgbClr val="0000FF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88" name="Google Shape;88;p17"/>
          <p:cNvSpPr txBox="1"/>
          <p:nvPr/>
        </p:nvSpPr>
        <p:spPr>
          <a:xfrm>
            <a:off x="2919864" y="4062633"/>
            <a:ext cx="1019400" cy="22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FF"/>
                </a:solidFill>
                <a:latin typeface="Maven Pro"/>
                <a:ea typeface="Maven Pro"/>
                <a:cs typeface="Maven Pro"/>
                <a:sym typeface="Maven Pro"/>
              </a:rPr>
              <a:t>Data Analyst</a:t>
            </a:r>
            <a:endParaRPr b="1" sz="1200">
              <a:solidFill>
                <a:srgbClr val="0000FF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89" name="Google Shape;89;p17"/>
          <p:cNvSpPr txBox="1"/>
          <p:nvPr/>
        </p:nvSpPr>
        <p:spPr>
          <a:xfrm>
            <a:off x="5785089" y="4135376"/>
            <a:ext cx="877500" cy="22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FF"/>
                </a:solidFill>
                <a:latin typeface="Maven Pro"/>
                <a:ea typeface="Maven Pro"/>
                <a:cs typeface="Maven Pro"/>
                <a:sym typeface="Maven Pro"/>
              </a:rPr>
              <a:t>Machine Learning  Engineer</a:t>
            </a:r>
            <a:endParaRPr b="1" sz="1200">
              <a:solidFill>
                <a:srgbClr val="0000FF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90" name="Google Shape;90;p17"/>
          <p:cNvSpPr txBox="1"/>
          <p:nvPr/>
        </p:nvSpPr>
        <p:spPr>
          <a:xfrm>
            <a:off x="4290065" y="4135383"/>
            <a:ext cx="877500" cy="22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FF"/>
                </a:solidFill>
                <a:latin typeface="Maven Pro"/>
                <a:ea typeface="Maven Pro"/>
                <a:cs typeface="Maven Pro"/>
                <a:sym typeface="Maven Pro"/>
              </a:rPr>
              <a:t>Data Engineer</a:t>
            </a:r>
            <a:endParaRPr b="1" sz="1200">
              <a:solidFill>
                <a:srgbClr val="0000FF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91" name="Google Shape;91;p17"/>
          <p:cNvSpPr txBox="1"/>
          <p:nvPr/>
        </p:nvSpPr>
        <p:spPr>
          <a:xfrm>
            <a:off x="8290957" y="4062627"/>
            <a:ext cx="792000" cy="22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FF"/>
                </a:solidFill>
                <a:latin typeface="Maven Pro"/>
                <a:ea typeface="Maven Pro"/>
                <a:cs typeface="Maven Pro"/>
                <a:sym typeface="Maven Pro"/>
              </a:rPr>
              <a:t>Director</a:t>
            </a:r>
            <a:endParaRPr b="1" sz="1200">
              <a:solidFill>
                <a:srgbClr val="0000FF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92" name="Google Shape;92;p17"/>
          <p:cNvSpPr txBox="1"/>
          <p:nvPr/>
        </p:nvSpPr>
        <p:spPr>
          <a:xfrm rot="-5400000">
            <a:off x="-480125" y="2447844"/>
            <a:ext cx="1323000" cy="16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FF"/>
                </a:solidFill>
                <a:latin typeface="Maven Pro"/>
                <a:ea typeface="Maven Pro"/>
                <a:cs typeface="Maven Pro"/>
                <a:sym typeface="Maven Pro"/>
              </a:rPr>
              <a:t>Average Salary</a:t>
            </a:r>
            <a:endParaRPr b="1" sz="1200">
              <a:solidFill>
                <a:srgbClr val="0000FF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93" name="Google Shape;9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06025" y="98325"/>
            <a:ext cx="877500" cy="556042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5063" y="1125125"/>
            <a:ext cx="8817875" cy="2893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1850" y="539550"/>
            <a:ext cx="8366876" cy="4153876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8"/>
          <p:cNvSpPr txBox="1"/>
          <p:nvPr/>
        </p:nvSpPr>
        <p:spPr>
          <a:xfrm>
            <a:off x="1839300" y="71175"/>
            <a:ext cx="5008500" cy="5130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0000FF"/>
                </a:solidFill>
                <a:latin typeface="Nunito Black"/>
                <a:ea typeface="Nunito Black"/>
                <a:cs typeface="Nunito Black"/>
                <a:sym typeface="Nunito Black"/>
              </a:rPr>
              <a:t>NUMBER OF JOBS</a:t>
            </a:r>
            <a:endParaRPr b="1" sz="2320">
              <a:solidFill>
                <a:srgbClr val="424242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101" name="Google Shape;101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46300" y="282275"/>
            <a:ext cx="1522425" cy="2581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8"/>
          <p:cNvSpPr txBox="1"/>
          <p:nvPr/>
        </p:nvSpPr>
        <p:spPr>
          <a:xfrm rot="-5400000">
            <a:off x="-178525" y="2019425"/>
            <a:ext cx="1062900" cy="21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000FF"/>
                </a:solidFill>
                <a:latin typeface="Maven Pro"/>
                <a:ea typeface="Maven Pro"/>
                <a:cs typeface="Maven Pro"/>
                <a:sym typeface="Maven Pro"/>
              </a:rPr>
              <a:t>Job Numbers</a:t>
            </a:r>
            <a:endParaRPr sz="110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03" name="Google Shape;103;p18"/>
          <p:cNvSpPr txBox="1"/>
          <p:nvPr/>
        </p:nvSpPr>
        <p:spPr>
          <a:xfrm>
            <a:off x="890125" y="4778600"/>
            <a:ext cx="835800" cy="21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000FF"/>
                </a:solidFill>
                <a:latin typeface="Maven Pro"/>
                <a:ea typeface="Maven Pro"/>
                <a:cs typeface="Maven Pro"/>
                <a:sym typeface="Maven Pro"/>
              </a:rPr>
              <a:t>Data Scientist</a:t>
            </a:r>
            <a:endParaRPr b="1" sz="1100">
              <a:solidFill>
                <a:srgbClr val="0000FF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04" name="Google Shape;104;p18"/>
          <p:cNvSpPr txBox="1"/>
          <p:nvPr/>
        </p:nvSpPr>
        <p:spPr>
          <a:xfrm>
            <a:off x="2089600" y="4778600"/>
            <a:ext cx="868800" cy="21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000FF"/>
                </a:solidFill>
                <a:latin typeface="Maven Pro"/>
                <a:ea typeface="Maven Pro"/>
                <a:cs typeface="Maven Pro"/>
                <a:sym typeface="Maven Pro"/>
              </a:rPr>
              <a:t>Research Scientist</a:t>
            </a:r>
            <a:endParaRPr b="1" sz="1100">
              <a:solidFill>
                <a:srgbClr val="0000FF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05" name="Google Shape;105;p18"/>
          <p:cNvSpPr txBox="1"/>
          <p:nvPr/>
        </p:nvSpPr>
        <p:spPr>
          <a:xfrm>
            <a:off x="7124700" y="4738050"/>
            <a:ext cx="785700" cy="21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000FF"/>
                </a:solidFill>
                <a:latin typeface="Maven Pro"/>
                <a:ea typeface="Maven Pro"/>
                <a:cs typeface="Maven Pro"/>
                <a:sym typeface="Maven Pro"/>
              </a:rPr>
              <a:t>Manager</a:t>
            </a:r>
            <a:endParaRPr b="1" sz="1100">
              <a:solidFill>
                <a:srgbClr val="0000FF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06" name="Google Shape;106;p18"/>
          <p:cNvSpPr txBox="1"/>
          <p:nvPr/>
        </p:nvSpPr>
        <p:spPr>
          <a:xfrm>
            <a:off x="3480725" y="4778600"/>
            <a:ext cx="689400" cy="21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000FF"/>
                </a:solidFill>
                <a:latin typeface="Maven Pro"/>
                <a:ea typeface="Maven Pro"/>
                <a:cs typeface="Maven Pro"/>
                <a:sym typeface="Maven Pro"/>
              </a:rPr>
              <a:t>Data Analyst</a:t>
            </a:r>
            <a:endParaRPr b="1" sz="1100">
              <a:solidFill>
                <a:srgbClr val="0000FF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07" name="Google Shape;107;p18"/>
          <p:cNvSpPr txBox="1"/>
          <p:nvPr/>
        </p:nvSpPr>
        <p:spPr>
          <a:xfrm>
            <a:off x="5861650" y="4778600"/>
            <a:ext cx="835800" cy="21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000FF"/>
                </a:solidFill>
                <a:latin typeface="Maven Pro"/>
                <a:ea typeface="Maven Pro"/>
                <a:cs typeface="Maven Pro"/>
                <a:sym typeface="Maven Pro"/>
              </a:rPr>
              <a:t>Machine Learning  Engineer</a:t>
            </a:r>
            <a:endParaRPr b="1" sz="1100">
              <a:solidFill>
                <a:srgbClr val="0000FF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08" name="Google Shape;108;p18"/>
          <p:cNvSpPr txBox="1"/>
          <p:nvPr/>
        </p:nvSpPr>
        <p:spPr>
          <a:xfrm>
            <a:off x="4648700" y="4778600"/>
            <a:ext cx="785700" cy="21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000FF"/>
                </a:solidFill>
                <a:latin typeface="Maven Pro"/>
                <a:ea typeface="Maven Pro"/>
                <a:cs typeface="Maven Pro"/>
                <a:sym typeface="Maven Pro"/>
              </a:rPr>
              <a:t>Data Engineer</a:t>
            </a:r>
            <a:endParaRPr b="1" sz="1100">
              <a:solidFill>
                <a:srgbClr val="0000FF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09" name="Google Shape;109;p18"/>
          <p:cNvSpPr txBox="1"/>
          <p:nvPr/>
        </p:nvSpPr>
        <p:spPr>
          <a:xfrm>
            <a:off x="8169300" y="4738050"/>
            <a:ext cx="785700" cy="21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000FF"/>
                </a:solidFill>
                <a:latin typeface="Maven Pro"/>
                <a:ea typeface="Maven Pro"/>
                <a:cs typeface="Maven Pro"/>
                <a:sym typeface="Maven Pro"/>
              </a:rPr>
              <a:t>Director</a:t>
            </a:r>
            <a:endParaRPr b="1" sz="1100">
              <a:solidFill>
                <a:srgbClr val="0000FF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9"/>
          <p:cNvSpPr txBox="1"/>
          <p:nvPr/>
        </p:nvSpPr>
        <p:spPr>
          <a:xfrm>
            <a:off x="1598375" y="97350"/>
            <a:ext cx="5525400" cy="4626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50">
                <a:solidFill>
                  <a:srgbClr val="0000FF"/>
                </a:solidFill>
                <a:latin typeface="Nunito Black"/>
                <a:ea typeface="Nunito Black"/>
                <a:cs typeface="Nunito Black"/>
                <a:sym typeface="Nunito Black"/>
              </a:rPr>
              <a:t>PROGRAMMING SKILLS</a:t>
            </a:r>
            <a:endParaRPr b="1" sz="1878">
              <a:solidFill>
                <a:srgbClr val="424242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115" name="Google Shape;11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0950" y="624750"/>
            <a:ext cx="6020274" cy="4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9"/>
          <p:cNvSpPr txBox="1"/>
          <p:nvPr/>
        </p:nvSpPr>
        <p:spPr>
          <a:xfrm>
            <a:off x="8097350" y="916825"/>
            <a:ext cx="1062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17" name="Google Shape;117;p19"/>
          <p:cNvSpPr txBox="1"/>
          <p:nvPr/>
        </p:nvSpPr>
        <p:spPr>
          <a:xfrm>
            <a:off x="7179025" y="3133775"/>
            <a:ext cx="14199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 u="sng">
                <a:solidFill>
                  <a:srgbClr val="424242"/>
                </a:solidFill>
                <a:latin typeface="Maven Pro"/>
                <a:ea typeface="Maven Pro"/>
                <a:cs typeface="Maven Pro"/>
                <a:sym typeface="Maven Pro"/>
              </a:rPr>
              <a:t>Median Salary</a:t>
            </a:r>
            <a:endParaRPr b="1" sz="1200" u="sng">
              <a:solidFill>
                <a:srgbClr val="424242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3C3CFA"/>
                </a:solidFill>
                <a:latin typeface="Maven Pro"/>
                <a:ea typeface="Maven Pro"/>
                <a:cs typeface="Maven Pro"/>
                <a:sym typeface="Maven Pro"/>
              </a:rPr>
              <a:t>Python: $107k</a:t>
            </a:r>
            <a:endParaRPr b="1" sz="1200">
              <a:solidFill>
                <a:srgbClr val="3C3CFA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3C3CFA"/>
                </a:solidFill>
                <a:latin typeface="Maven Pro"/>
                <a:ea typeface="Maven Pro"/>
                <a:cs typeface="Maven Pro"/>
                <a:sym typeface="Maven Pro"/>
              </a:rPr>
              <a:t>          </a:t>
            </a:r>
            <a:r>
              <a:rPr b="1" lang="en" sz="1200">
                <a:solidFill>
                  <a:srgbClr val="FD5518"/>
                </a:solidFill>
                <a:latin typeface="Maven Pro"/>
                <a:ea typeface="Maven Pro"/>
                <a:cs typeface="Maven Pro"/>
                <a:sym typeface="Maven Pro"/>
              </a:rPr>
              <a:t>R: $70k</a:t>
            </a:r>
            <a:endParaRPr b="1" sz="1200">
              <a:solidFill>
                <a:srgbClr val="FD5518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3C3CFA"/>
                </a:solidFill>
                <a:latin typeface="Maven Pro"/>
                <a:ea typeface="Maven Pro"/>
                <a:cs typeface="Maven Pro"/>
                <a:sym typeface="Maven Pro"/>
              </a:rPr>
              <a:t>   </a:t>
            </a:r>
            <a:r>
              <a:rPr b="1" lang="en" sz="1200">
                <a:solidFill>
                  <a:srgbClr val="FC1291"/>
                </a:solidFill>
                <a:latin typeface="Maven Pro"/>
                <a:ea typeface="Maven Pro"/>
                <a:cs typeface="Maven Pro"/>
                <a:sym typeface="Maven Pro"/>
              </a:rPr>
              <a:t>Spark: $108k</a:t>
            </a:r>
            <a:endParaRPr b="1" sz="1200">
              <a:solidFill>
                <a:srgbClr val="FC129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3C3CFA"/>
                </a:solidFill>
                <a:latin typeface="Maven Pro"/>
                <a:ea typeface="Maven Pro"/>
                <a:cs typeface="Maven Pro"/>
                <a:sym typeface="Maven Pro"/>
              </a:rPr>
              <a:t>     </a:t>
            </a:r>
            <a:r>
              <a:rPr b="1" lang="en" sz="1200">
                <a:solidFill>
                  <a:srgbClr val="0D920D"/>
                </a:solidFill>
                <a:latin typeface="Maven Pro"/>
                <a:ea typeface="Maven Pro"/>
                <a:cs typeface="Maven Pro"/>
                <a:sym typeface="Maven Pro"/>
              </a:rPr>
              <a:t>AWS: $107k</a:t>
            </a:r>
            <a:endParaRPr b="1" sz="1200">
              <a:solidFill>
                <a:srgbClr val="0D920D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3C3CFA"/>
                </a:solidFill>
                <a:latin typeface="Maven Pro"/>
                <a:ea typeface="Maven Pro"/>
                <a:cs typeface="Maven Pro"/>
                <a:sym typeface="Maven Pro"/>
              </a:rPr>
              <a:t>    </a:t>
            </a:r>
            <a:r>
              <a:rPr b="1" lang="en" sz="1200">
                <a:solidFill>
                  <a:srgbClr val="F70B0B"/>
                </a:solidFill>
                <a:latin typeface="Maven Pro"/>
                <a:ea typeface="Maven Pro"/>
                <a:cs typeface="Maven Pro"/>
                <a:sym typeface="Maven Pro"/>
              </a:rPr>
              <a:t>Excel: $92k</a:t>
            </a:r>
            <a:endParaRPr b="1" sz="1200">
              <a:solidFill>
                <a:srgbClr val="F70B0B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0"/>
          <p:cNvSpPr txBox="1"/>
          <p:nvPr/>
        </p:nvSpPr>
        <p:spPr>
          <a:xfrm>
            <a:off x="1318200" y="172475"/>
            <a:ext cx="6507600" cy="5175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50">
                <a:solidFill>
                  <a:srgbClr val="0000FF"/>
                </a:solidFill>
                <a:latin typeface="Nunito Black"/>
                <a:ea typeface="Nunito Black"/>
                <a:cs typeface="Nunito Black"/>
                <a:sym typeface="Nunito Black"/>
              </a:rPr>
              <a:t>COMPANY AGE, USER RATINGS</a:t>
            </a:r>
            <a:endParaRPr b="1" sz="2420">
              <a:solidFill>
                <a:srgbClr val="424242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123" name="Google Shape;12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775" y="987925"/>
            <a:ext cx="8962625" cy="351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83201" y="152400"/>
            <a:ext cx="792700" cy="762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29250" y="247075"/>
            <a:ext cx="2015049" cy="7668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1"/>
          <p:cNvSpPr txBox="1"/>
          <p:nvPr>
            <p:ph type="ctrTitle"/>
          </p:nvPr>
        </p:nvSpPr>
        <p:spPr>
          <a:xfrm>
            <a:off x="3038950" y="1216300"/>
            <a:ext cx="2775900" cy="8883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>
                <a:solidFill>
                  <a:srgbClr val="0000FF"/>
                </a:solidFill>
                <a:latin typeface="Nunito Black"/>
                <a:ea typeface="Nunito Black"/>
                <a:cs typeface="Nunito Black"/>
                <a:sym typeface="Nunito Black"/>
              </a:rPr>
              <a:t>PART II</a:t>
            </a:r>
            <a:endParaRPr sz="5400"/>
          </a:p>
        </p:txBody>
      </p:sp>
      <p:sp>
        <p:nvSpPr>
          <p:cNvPr id="131" name="Google Shape;131;p21"/>
          <p:cNvSpPr txBox="1"/>
          <p:nvPr>
            <p:ph idx="1" type="subTitle"/>
          </p:nvPr>
        </p:nvSpPr>
        <p:spPr>
          <a:xfrm>
            <a:off x="1805200" y="2453125"/>
            <a:ext cx="5089200" cy="6312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200">
                <a:solidFill>
                  <a:srgbClr val="0000FF"/>
                </a:solidFill>
                <a:latin typeface="Nunito ExtraBold"/>
                <a:ea typeface="Nunito ExtraBold"/>
                <a:cs typeface="Nunito ExtraBold"/>
                <a:sym typeface="Nunito ExtraBold"/>
              </a:rPr>
              <a:t>Linear Regression</a:t>
            </a:r>
            <a:endParaRPr sz="328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